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993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4D8E-D79E-4187-8E63-85F3C169FCEB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C6C-5514-4C26-956B-913C76A56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4D8E-D79E-4187-8E63-85F3C169FCEB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C6C-5514-4C26-956B-913C76A56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4D8E-D79E-4187-8E63-85F3C169FCEB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C6C-5514-4C26-956B-913C76A56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4D8E-D79E-4187-8E63-85F3C169FCEB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C6C-5514-4C26-956B-913C76A56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4D8E-D79E-4187-8E63-85F3C169FCEB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C6C-5514-4C26-956B-913C76A56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4D8E-D79E-4187-8E63-85F3C169FCEB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C6C-5514-4C26-956B-913C76A56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4D8E-D79E-4187-8E63-85F3C169FCEB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C6C-5514-4C26-956B-913C76A56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4D8E-D79E-4187-8E63-85F3C169FCEB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C6C-5514-4C26-956B-913C76A56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4D8E-D79E-4187-8E63-85F3C169FCEB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C6C-5514-4C26-956B-913C76A56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4D8E-D79E-4187-8E63-85F3C169FCEB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C6C-5514-4C26-956B-913C76A56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4D8E-D79E-4187-8E63-85F3C169FCEB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2C6C-5514-4C26-956B-913C76A56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44D8E-D79E-4187-8E63-85F3C169FCEB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F2C6C-5514-4C26-956B-913C76A56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названия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92" y="4414"/>
            <a:ext cx="9149892" cy="6853586"/>
          </a:xfrm>
          <a:prstGeom prst="rect">
            <a:avLst/>
          </a:prstGeom>
        </p:spPr>
      </p:pic>
      <p:pic>
        <p:nvPicPr>
          <p:cNvPr id="6" name="Picture 3" descr="http://nebula.wsimg.com/4c29ee6dd63b972fcab387c449877db0?AccessKeyId=E6E32D979E57761080E9&amp;disposition=0&amp;alloworigin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15" y="2227546"/>
            <a:ext cx="2571768" cy="271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778" y="30087"/>
            <a:ext cx="8358246" cy="2928037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 - </a:t>
            </a:r>
            <a:r>
              <a:rPr lang="uk-UA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Ліги </a:t>
            </a:r>
            <a:r>
              <a:rPr lang="uk-UA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старшокласників</a:t>
            </a:r>
            <a:r>
              <a:rPr lang="uk-UA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«Збережемо природу заради майбутнього»</a:t>
            </a:r>
            <a:endParaRPr lang="ru-RU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689537"/>
            <a:ext cx="8488678" cy="2168463"/>
          </a:xfrm>
        </p:spPr>
        <p:txBody>
          <a:bodyPr>
            <a:normAutofit/>
          </a:bodyPr>
          <a:lstStyle/>
          <a:p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Іщенко Людмили,</a:t>
            </a:r>
          </a:p>
          <a:p>
            <a:pPr algn="r"/>
            <a:r>
              <a:rPr lang="uk-UA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учениці 11 класу </a:t>
            </a:r>
            <a:r>
              <a:rPr lang="uk-UA" sz="1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Тубільцівського</a:t>
            </a:r>
            <a:r>
              <a:rPr lang="uk-UA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ЗЗСО  </a:t>
            </a:r>
            <a:r>
              <a:rPr lang="uk-UA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</a:p>
          <a:p>
            <a:pPr algn="r"/>
            <a:r>
              <a:rPr lang="uk-UA" sz="1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Мошнівської</a:t>
            </a:r>
            <a:r>
              <a:rPr lang="uk-UA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</a:t>
            </a:r>
            <a:r>
              <a:rPr lang="en-US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єднаної</a:t>
            </a:r>
            <a:r>
              <a:rPr lang="uk-UA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територіальної громади </a:t>
            </a:r>
          </a:p>
          <a:p>
            <a:pPr algn="r"/>
            <a:r>
              <a:rPr lang="uk-UA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Черкаської районної </a:t>
            </a:r>
            <a:r>
              <a:rPr lang="uk-UA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 Черкаської </a:t>
            </a:r>
            <a:r>
              <a:rPr lang="uk-UA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endParaRPr lang="ru-RU" sz="1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MG-70105a9ad858bf02e6529b059b9d2597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5060" y="2451418"/>
            <a:ext cx="3272797" cy="24566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578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8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Прибирання в урочищі </a:t>
            </a:r>
            <a:r>
              <a:rPr lang="uk-UA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яна</a:t>
            </a:r>
            <a:r>
              <a:rPr lang="uk-UA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дубина»</a:t>
            </a:r>
            <a:endParaRPr lang="ru-RU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-dc272c82992499f2c6bef8c9c4f1752a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000504"/>
            <a:ext cx="2857520" cy="2500330"/>
          </a:xfrm>
          <a:prstGeom prst="rect">
            <a:avLst/>
          </a:prstGeom>
        </p:spPr>
      </p:pic>
      <p:pic>
        <p:nvPicPr>
          <p:cNvPr id="6" name="Рисунок 5" descr="IMG-8fdedf9c49dac876eec6195b0d406fb5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357694"/>
            <a:ext cx="2571768" cy="1928826"/>
          </a:xfrm>
          <a:prstGeom prst="rect">
            <a:avLst/>
          </a:prstGeom>
        </p:spPr>
      </p:pic>
      <p:pic>
        <p:nvPicPr>
          <p:cNvPr id="7" name="Рисунок 6" descr="IMG-37ae1fbe8b7d0240c0efba81cdee0884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428736"/>
            <a:ext cx="2786082" cy="2089562"/>
          </a:xfrm>
          <a:prstGeom prst="rect">
            <a:avLst/>
          </a:prstGeom>
        </p:spPr>
      </p:pic>
      <p:pic>
        <p:nvPicPr>
          <p:cNvPr id="8" name="Рисунок 7" descr="IMG-a13cf5b551c70c487966f9a95a234ff0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1928802"/>
            <a:ext cx="2619361" cy="1964521"/>
          </a:xfrm>
          <a:prstGeom prst="rect">
            <a:avLst/>
          </a:prstGeom>
        </p:spPr>
      </p:pic>
      <p:pic>
        <p:nvPicPr>
          <p:cNvPr id="9" name="Рисунок 8" descr="IMG-d0d3e753c9704a0512ba9d1f121e54f4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1357298"/>
            <a:ext cx="2571736" cy="1928802"/>
          </a:xfrm>
          <a:prstGeom prst="rect">
            <a:avLst/>
          </a:prstGeom>
        </p:spPr>
      </p:pic>
      <p:pic>
        <p:nvPicPr>
          <p:cNvPr id="10" name="Рисунок 9" descr="IMG-b7a27ede5848d8ffe7508f1ca1b6fb62-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3786190"/>
            <a:ext cx="2089544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339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3" y="274638"/>
            <a:ext cx="8239941" cy="79690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«Давайте будем все оберігати»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okourt.no/wp-content/uploads/sites/116/2014/04/COLOURBOX3012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928670"/>
            <a:ext cx="3810806" cy="32038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857232"/>
            <a:ext cx="28384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Рибі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чиста вода,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птахові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звірям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ліс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степ, гори. А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Батьківщина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Охороняти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природу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охороняти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Батьківщину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4500570"/>
            <a:ext cx="5178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Давайте будем все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оберігати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:</a:t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Джерела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ріки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квіточки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малі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Любить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всім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серцем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й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завжди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пам’ятати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Що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ми є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часточка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природи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Землі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IMG-11b3a0263f3ddd2ee995ebeca2e55eb9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857232"/>
            <a:ext cx="1653714" cy="1432124"/>
          </a:xfrm>
          <a:prstGeom prst="rect">
            <a:avLst/>
          </a:prstGeom>
        </p:spPr>
      </p:pic>
      <p:pic>
        <p:nvPicPr>
          <p:cNvPr id="10" name="Рисунок 9" descr="IMG-bf9c0ee944126f3a59be6738f83bf438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2786058"/>
            <a:ext cx="1749647" cy="13037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643174" y="2000240"/>
            <a:ext cx="371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</a:t>
            </a:r>
            <a:r>
              <a:rPr lang="uk-UA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</a:t>
            </a: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 повинні пам'ятати, що земля нам як мати, а ми на своїй планеті - не тимчасові мешканці, а мудрі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господарі</a:t>
            </a:r>
            <a:endParaRPr lang="ru-RU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0-02-05-2af231529ca89561aa81476419467404dab19cc357b7993291885e6e4b11d2ce_b265c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785794"/>
            <a:ext cx="1643074" cy="1232306"/>
          </a:xfrm>
          <a:prstGeom prst="rect">
            <a:avLst/>
          </a:prstGeom>
        </p:spPr>
      </p:pic>
      <p:pic>
        <p:nvPicPr>
          <p:cNvPr id="7" name="Рисунок 6" descr="0-02-05-7cbf6269e58b3cf0f4a9618ad7cd5f20e9d06423c8ea7676723a49637291da23_bfc4fb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214554"/>
            <a:ext cx="1928826" cy="1446620"/>
          </a:xfrm>
          <a:prstGeom prst="rect">
            <a:avLst/>
          </a:prstGeom>
        </p:spPr>
      </p:pic>
      <p:pic>
        <p:nvPicPr>
          <p:cNvPr id="8" name="Рисунок 7" descr="0-02-05-a8eb5112f5c6b739e4624f4b422f377c6207a839f077c0c2bce2bfddc2984545_403313c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214290"/>
            <a:ext cx="1736646" cy="3147501"/>
          </a:xfrm>
          <a:prstGeom prst="rect">
            <a:avLst/>
          </a:prstGeom>
        </p:spPr>
      </p:pic>
      <p:pic>
        <p:nvPicPr>
          <p:cNvPr id="9" name="Рисунок 8" descr="0-02-05-a693dfea4a9d76ea4a95387340fe7ce835627bc891b20aed089e6f92c470ac23_a6ba6d3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3500438"/>
            <a:ext cx="2000264" cy="1500198"/>
          </a:xfrm>
          <a:prstGeom prst="rect">
            <a:avLst/>
          </a:prstGeom>
        </p:spPr>
      </p:pic>
      <p:pic>
        <p:nvPicPr>
          <p:cNvPr id="10" name="Рисунок 9" descr="20181109_1333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5072074"/>
            <a:ext cx="2714644" cy="1526987"/>
          </a:xfrm>
          <a:prstGeom prst="rect">
            <a:avLst/>
          </a:prstGeom>
        </p:spPr>
      </p:pic>
      <p:pic>
        <p:nvPicPr>
          <p:cNvPr id="11" name="Рисунок 10" descr="0-02-05-e7f5c442dbfb21ccd2fcc9a751c38070522bee8ee6f1f67d45a5383fdfb0d3a4_d178eda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7224" y="3786190"/>
            <a:ext cx="1714512" cy="1285884"/>
          </a:xfrm>
          <a:prstGeom prst="rect">
            <a:avLst/>
          </a:prstGeom>
        </p:spPr>
      </p:pic>
      <p:pic>
        <p:nvPicPr>
          <p:cNvPr id="12" name="Рисунок 11" descr="20181109_13364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5286388"/>
            <a:ext cx="2412985" cy="1357304"/>
          </a:xfrm>
          <a:prstGeom prst="rect">
            <a:avLst/>
          </a:prstGeom>
        </p:spPr>
      </p:pic>
      <p:pic>
        <p:nvPicPr>
          <p:cNvPr id="13" name="Рисунок 12" descr="0-02-05-3e36ce9c5e657949077bd6df279209dfa26ff078cac576e61577002be628ac89_21935d6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596" y="214290"/>
            <a:ext cx="2571768" cy="1928826"/>
          </a:xfrm>
          <a:prstGeom prst="rect">
            <a:avLst/>
          </a:prstGeom>
        </p:spPr>
      </p:pic>
      <p:pic>
        <p:nvPicPr>
          <p:cNvPr id="14" name="Рисунок 13" descr="20181109_13392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71802" y="357166"/>
            <a:ext cx="2032013" cy="1143008"/>
          </a:xfrm>
          <a:prstGeom prst="rect">
            <a:avLst/>
          </a:prstGeom>
        </p:spPr>
      </p:pic>
      <p:pic>
        <p:nvPicPr>
          <p:cNvPr id="15" name="Picture 4" descr="http://www.tatliaskim.com/resimler/2013/01-11/7411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28926" y="4714884"/>
            <a:ext cx="3086121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472518" cy="1131910"/>
          </a:xfrm>
        </p:spPr>
        <p:txBody>
          <a:bodyPr>
            <a:noAutofit/>
          </a:bodyPr>
          <a:lstStyle/>
          <a:p>
            <a:r>
              <a:rPr lang="ru-RU" sz="7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</a:t>
            </a:r>
            <a:r>
              <a:rPr lang="ru-RU" sz="72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увагу!</a:t>
            </a:r>
            <a:endParaRPr lang="ru-RU" sz="7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283968" y="188640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 природу не як символ </a:t>
            </a:r>
            <a:endParaRPr lang="uk-UA" sz="24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Душі 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своєї,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 природу не для себе, </a:t>
            </a:r>
            <a:endParaRPr lang="uk-UA" sz="24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 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неї.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(М. Рильський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http://dbdiut.at.ua/Novosti/2013-3/bez_imen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3764218" cy="2952328"/>
          </a:xfrm>
          <a:prstGeom prst="rect">
            <a:avLst/>
          </a:prstGeom>
          <a:noFill/>
        </p:spPr>
      </p:pic>
      <p:pic>
        <p:nvPicPr>
          <p:cNvPr id="7" name="Рисунок 6" descr="IMG-dd2623db368cd390e1bb402ddbe15f51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1987" y="2428868"/>
            <a:ext cx="1998599" cy="1500198"/>
          </a:xfrm>
          <a:prstGeom prst="rect">
            <a:avLst/>
          </a:prstGeom>
        </p:spPr>
      </p:pic>
      <p:pic>
        <p:nvPicPr>
          <p:cNvPr id="8" name="Рисунок 7" descr="IMG-f8a2b784fd3a149b915323fc6f6117c9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143380"/>
            <a:ext cx="3214710" cy="2413042"/>
          </a:xfrm>
          <a:prstGeom prst="rect">
            <a:avLst/>
          </a:prstGeom>
        </p:spPr>
      </p:pic>
      <p:pic>
        <p:nvPicPr>
          <p:cNvPr id="9" name="Picture 8" descr="https://yalo.su/uploads/posts/2015-07/1437991531_lechebnoe-penie-ptic-ornitoterapi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643314"/>
            <a:ext cx="387526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643446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Синій - символізує чисте небо та прозорість джерел.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Жовтий - щедрість сонця і багатство ланів.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Зелений - колір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життя</a:t>
            </a:r>
            <a:endParaRPr kumimoji="0" lang="uk-UA" sz="2400" b="1" i="1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img2.goodfon.ru/original/1366x768/8/df/the-nature-the-sky-ablakat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5728"/>
            <a:ext cx="7215238" cy="4056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Прибирання зайвих гілок для покращення росту дерев та </a:t>
            </a:r>
            <a:r>
              <a:rPr lang="uk-UA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endParaRPr lang="ru-RU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0-02-05-cd9f84bf6c58d2919bc65a879bc55a25842afafdfea427a0a2249ec9d8eefd1c_777b0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286124"/>
            <a:ext cx="2643206" cy="3429048"/>
          </a:xfrm>
          <a:prstGeom prst="rect">
            <a:avLst/>
          </a:prstGeom>
        </p:spPr>
      </p:pic>
      <p:pic>
        <p:nvPicPr>
          <p:cNvPr id="6" name="Рисунок 5" descr="0-02-05-f2653dc3a72bfe76b8a1b9812038555270dc15941a277597bf639607b7dea627_601a31b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357298"/>
            <a:ext cx="2143122" cy="2857496"/>
          </a:xfrm>
          <a:prstGeom prst="rect">
            <a:avLst/>
          </a:prstGeom>
        </p:spPr>
      </p:pic>
      <p:pic>
        <p:nvPicPr>
          <p:cNvPr id="7" name="Рисунок 6" descr="IMG-b0d77decca3bacc71aed16db754abcec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1785926"/>
            <a:ext cx="3000396" cy="2250297"/>
          </a:xfrm>
          <a:prstGeom prst="rect">
            <a:avLst/>
          </a:prstGeom>
        </p:spPr>
      </p:pic>
      <p:pic>
        <p:nvPicPr>
          <p:cNvPr id="8" name="Рисунок 7" descr="IMG-e411e2af75e88bead6af2c71568c9a17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3286124"/>
            <a:ext cx="3143240" cy="2357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856" y="607220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Дерева і рослини – це наш кисе</a:t>
            </a:r>
            <a:r>
              <a:rPr lang="uk-UA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нь</a:t>
            </a:r>
            <a:endParaRPr lang="ru-RU" sz="2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2011354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рирода </a:t>
            </a:r>
            <a:r>
              <a:rPr lang="ru-RU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небезпеці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Picture 3" descr="http://www.bilaterals.org/IMG/gif/wa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2965283" cy="2442572"/>
          </a:xfrm>
          <a:prstGeom prst="rect">
            <a:avLst/>
          </a:prstGeom>
          <a:noFill/>
        </p:spPr>
      </p:pic>
      <p:pic>
        <p:nvPicPr>
          <p:cNvPr id="6" name="Рисунок 5" descr="Харитонова Александра, 15 лет, «Что ждёт нас в будущем?...», г. Москва"/>
          <p:cNvPicPr/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715140" y="4071942"/>
            <a:ext cx="2143108" cy="251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ttp://multimedia.pol.dk/archive/00421/INDIA_ENVIRONMENT_D_42129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500306"/>
            <a:ext cx="478634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85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 </a:t>
            </a:r>
            <a:r>
              <a:rPr lang="uk-UA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 середовища </a:t>
            </a:r>
            <a:r>
              <a:rPr lang="uk-UA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 сміття</a:t>
            </a: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0-02-05-9bbcf883ca977df46a1b27e94e9f483f83077b1613a0488e777235feedb5984d_10be3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857628"/>
            <a:ext cx="2286016" cy="2286016"/>
          </a:xfrm>
          <a:prstGeom prst="snip2DiagRect">
            <a:avLst/>
          </a:prstGeom>
        </p:spPr>
      </p:pic>
      <p:pic>
        <p:nvPicPr>
          <p:cNvPr id="7" name="Рисунок 6" descr="images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340768"/>
            <a:ext cx="2857520" cy="2500330"/>
          </a:xfrm>
          <a:prstGeom prst="parallelogram">
            <a:avLst/>
          </a:prstGeom>
        </p:spPr>
      </p:pic>
      <p:pic>
        <p:nvPicPr>
          <p:cNvPr id="8" name="Рисунок 7" descr="images (7).jpg"/>
          <p:cNvPicPr>
            <a:picLocks noChangeAspect="1"/>
          </p:cNvPicPr>
          <p:nvPr/>
        </p:nvPicPr>
        <p:blipFill>
          <a:blip r:embed="rId5" cstate="print"/>
          <a:srcRect l="33398" t="36818"/>
          <a:stretch>
            <a:fillRect/>
          </a:stretch>
        </p:blipFill>
        <p:spPr>
          <a:xfrm>
            <a:off x="6643702" y="928670"/>
            <a:ext cx="2500298" cy="1679011"/>
          </a:xfrm>
          <a:prstGeom prst="ellipse">
            <a:avLst/>
          </a:prstGeom>
        </p:spPr>
      </p:pic>
      <p:pic>
        <p:nvPicPr>
          <p:cNvPr id="9" name="Рисунок 8" descr="images (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4929198"/>
            <a:ext cx="3043512" cy="1928802"/>
          </a:xfrm>
          <a:prstGeom prst="ellipse">
            <a:avLst/>
          </a:prstGeom>
        </p:spPr>
      </p:pic>
      <p:pic>
        <p:nvPicPr>
          <p:cNvPr id="10" name="Рисунок 9" descr="LAL1vpc4JHsEH3gB44vxZ4gf16Sglmrmbc07FObV.jpeg"/>
          <p:cNvPicPr>
            <a:picLocks noChangeAspect="1"/>
          </p:cNvPicPr>
          <p:nvPr/>
        </p:nvPicPr>
        <p:blipFill>
          <a:blip r:embed="rId7" cstate="print"/>
          <a:srcRect l="53572" t="17849"/>
          <a:stretch>
            <a:fillRect/>
          </a:stretch>
        </p:blipFill>
        <p:spPr>
          <a:xfrm>
            <a:off x="6143636" y="2500306"/>
            <a:ext cx="2228841" cy="2959109"/>
          </a:xfrm>
          <a:prstGeom prst="ellipse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3714744" y="3000372"/>
            <a:ext cx="1928826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85728"/>
            <a:ext cx="4889704" cy="1143000"/>
          </a:xfrm>
        </p:spPr>
        <p:txBody>
          <a:bodyPr>
            <a:noAutofit/>
          </a:bodyPr>
          <a:lstStyle/>
          <a:p>
            <a:r>
              <a:rPr lang="uk-UA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Вирубування дерев призводить до зниження кількості </a:t>
            </a: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кисню</a:t>
            </a:r>
            <a:endParaRPr lang="ru-RU" sz="3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4.bp.blogspot.com/-TUT-AtKm7H8/VSEEy3KmCxI/AAAAAAAAAJA/1aafQpqkHp8/s1600/48aa147d-e578-4a97-a153-8bdb6ee8bd20-2060x123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452836" cy="2071702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 rot="2940000">
            <a:off x="3736988" y="2335069"/>
            <a:ext cx="1000132" cy="918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Без названия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2143116"/>
            <a:ext cx="2505075" cy="1828800"/>
          </a:xfrm>
          <a:prstGeom prst="rect">
            <a:avLst/>
          </a:prstGeom>
        </p:spPr>
      </p:pic>
      <p:pic>
        <p:nvPicPr>
          <p:cNvPr id="10" name="Рисунок 9" descr="Без названия (1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500570"/>
            <a:ext cx="2786082" cy="2071702"/>
          </a:xfrm>
          <a:prstGeom prst="rect">
            <a:avLst/>
          </a:prstGeom>
        </p:spPr>
      </p:pic>
      <p:pic>
        <p:nvPicPr>
          <p:cNvPr id="11" name="Рисунок 10" descr="Без названия (1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3786190"/>
            <a:ext cx="2628900" cy="1743075"/>
          </a:xfrm>
          <a:prstGeom prst="rect">
            <a:avLst/>
          </a:prstGeom>
        </p:spPr>
      </p:pic>
      <p:cxnSp>
        <p:nvCxnSpPr>
          <p:cNvPr id="13" name="Соединительная линия уступом 12"/>
          <p:cNvCxnSpPr/>
          <p:nvPr/>
        </p:nvCxnSpPr>
        <p:spPr>
          <a:xfrm rot="5400000">
            <a:off x="5179223" y="250009"/>
            <a:ext cx="3357586" cy="3286148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10800000" flipV="1">
            <a:off x="357158" y="3571876"/>
            <a:ext cx="4857784" cy="642942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19872" y="5589240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Вода для рослин </a:t>
            </a: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 </a:t>
            </a:r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їжа</a:t>
            </a:r>
            <a:endParaRPr lang="ru-RU" sz="3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2868655" y="500041"/>
            <a:ext cx="62470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комусь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бракує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дощу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в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негоду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тепла.</a:t>
            </a:r>
            <a:b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Боже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милий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зроби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так, прошу я,</a:t>
            </a:r>
            <a:b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жила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http://pustunchik.ua/uploads/holiday/cache/11e1d9f240dbf419374ca0d90ab685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57" y="-32143"/>
            <a:ext cx="2643206" cy="3742025"/>
          </a:xfrm>
          <a:prstGeom prst="rect">
            <a:avLst/>
          </a:prstGeom>
          <a:noFill/>
        </p:spPr>
      </p:pic>
      <p:pic>
        <p:nvPicPr>
          <p:cNvPr id="14" name="Picture 2" descr="http://greenforecast.com/wp-content/uploads/2013/06/Mother-Earth-1540x951.77234152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643314"/>
            <a:ext cx="3964605" cy="2448272"/>
          </a:xfrm>
          <a:prstGeom prst="rect">
            <a:avLst/>
          </a:prstGeom>
          <a:noFill/>
        </p:spPr>
      </p:pic>
      <p:pic>
        <p:nvPicPr>
          <p:cNvPr id="15" name="Рисунок 14" descr="0-02-05-3e36ce9c5e657949077bd6df279209dfa26ff078cac576e61577002be628ac89_21935d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000504"/>
            <a:ext cx="3786214" cy="24339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428604"/>
            <a:ext cx="4429156" cy="178595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 добрих правил: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428868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1. Кожний зелений листочок, кожна травинка виділяє в повітря кисень. Ним ми дихаємо, без нього нема життя. Не топчи, не зривай рослини!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2. Найкраща квітка та, що квітує там, де зросла - не губи її!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3. Не ламай, не каліч дерев, кущів!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4. Як зламаєш дерево, вмить,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поспішай, 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хоча б два посадить!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5. Щоб згубити молоде дерево, потрібні хвилини, а щоб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виростити 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роки.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6. Рана на рослині - рана на живому. Всі поранені рослини довго хворітимуть, а багато й загинуть.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7. Не залишай багаття в лісі. Не сміти, не залишай скла, порожніх консервних банок.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8. Найчистіша і найсмачніша вода - джерельна. Охороняй чистоту водойм. Чиста вода - велике багатство.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9. Гербіциди і пестициди в глибоку яму зарити, щоб здорові зростали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діти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-d2149890e15a62d8e33d99e21255f1f0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42852"/>
            <a:ext cx="3714776" cy="22604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8F8F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360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Інтернет - проєкт  Ліги старшокласників «Збережемо природу заради майбутнього»</vt:lpstr>
      <vt:lpstr>Слайд 2</vt:lpstr>
      <vt:lpstr>Слайд 3</vt:lpstr>
      <vt:lpstr>Прибирання зайвих гілок для покращення росту дерев та рослин</vt:lpstr>
      <vt:lpstr>Природа планети в небезпеці </vt:lpstr>
      <vt:lpstr>Очищення навколишнього середовища від сміття</vt:lpstr>
      <vt:lpstr>Вирубування дерев призводить до зниження кількості кисню</vt:lpstr>
      <vt:lpstr>Слайд 8</vt:lpstr>
      <vt:lpstr>Низка добрих правил: </vt:lpstr>
      <vt:lpstr>Прибирання в урочищі  «Кам’яна дубина»</vt:lpstr>
      <vt:lpstr>«Давайте будем все оберігати» </vt:lpstr>
      <vt:lpstr>Слайд 12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User</cp:lastModifiedBy>
  <cp:revision>13</cp:revision>
  <dcterms:created xsi:type="dcterms:W3CDTF">2021-09-22T14:47:05Z</dcterms:created>
  <dcterms:modified xsi:type="dcterms:W3CDTF">2021-09-28T11:08:28Z</dcterms:modified>
</cp:coreProperties>
</file>